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41"/>
  </p:notesMasterIdLst>
  <p:sldIdLst>
    <p:sldId id="1078" r:id="rId4"/>
    <p:sldId id="961" r:id="rId5"/>
    <p:sldId id="977" r:id="rId6"/>
    <p:sldId id="978" r:id="rId7"/>
    <p:sldId id="1105" r:id="rId8"/>
    <p:sldId id="1115" r:id="rId9"/>
    <p:sldId id="1116" r:id="rId10"/>
    <p:sldId id="1117" r:id="rId11"/>
    <p:sldId id="1118" r:id="rId12"/>
    <p:sldId id="1119" r:id="rId13"/>
    <p:sldId id="1106" r:id="rId14"/>
    <p:sldId id="1107" r:id="rId15"/>
    <p:sldId id="1122" r:id="rId16"/>
    <p:sldId id="1127" r:id="rId17"/>
    <p:sldId id="1128" r:id="rId18"/>
    <p:sldId id="1129" r:id="rId19"/>
    <p:sldId id="1123" r:id="rId20"/>
    <p:sldId id="1124" r:id="rId21"/>
    <p:sldId id="1125" r:id="rId22"/>
    <p:sldId id="1130" r:id="rId23"/>
    <p:sldId id="1131" r:id="rId24"/>
    <p:sldId id="1132" r:id="rId25"/>
    <p:sldId id="1133" r:id="rId26"/>
    <p:sldId id="1134" r:id="rId27"/>
    <p:sldId id="1126" r:id="rId28"/>
    <p:sldId id="1095" r:id="rId29"/>
    <p:sldId id="1138" r:id="rId30"/>
    <p:sldId id="1139" r:id="rId31"/>
    <p:sldId id="1140" r:id="rId32"/>
    <p:sldId id="1141" r:id="rId33"/>
    <p:sldId id="1135" r:id="rId34"/>
    <p:sldId id="1136" r:id="rId35"/>
    <p:sldId id="1137" r:id="rId36"/>
    <p:sldId id="1121" r:id="rId37"/>
    <p:sldId id="1022" r:id="rId38"/>
    <p:sldId id="991" r:id="rId39"/>
    <p:sldId id="984" r:id="rId40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  <a:srgbClr val="FFFF99"/>
    <a:srgbClr val="FF0000"/>
    <a:srgbClr val="4C6C46"/>
    <a:srgbClr val="003300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29FDE5-6EE8-4D08-B5DD-F48EBF5BDBBF}" v="17" dt="2021-02-25T14:41:00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 autoAdjust="0"/>
    <p:restoredTop sz="98487" autoAdjust="0"/>
  </p:normalViewPr>
  <p:slideViewPr>
    <p:cSldViewPr snapToGrid="0" snapToObjects="1">
      <p:cViewPr varScale="1">
        <p:scale>
          <a:sx n="128" d="100"/>
          <a:sy n="128" d="100"/>
        </p:scale>
        <p:origin x="1080" y="176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4429FDE5-6EE8-4D08-B5DD-F48EBF5BDBBF}"/>
    <pc:docChg chg="custSel modSld">
      <pc:chgData name="홍필두" userId="a613eac9-2ee1-4936-8d5c-6f3d69f7b146" providerId="ADAL" clId="{4429FDE5-6EE8-4D08-B5DD-F48EBF5BDBBF}" dt="2021-02-25T14:41:06.270" v="271" actId="20577"/>
      <pc:docMkLst>
        <pc:docMk/>
      </pc:docMkLst>
      <pc:sldChg chg="modSp mod">
        <pc:chgData name="홍필두" userId="a613eac9-2ee1-4936-8d5c-6f3d69f7b146" providerId="ADAL" clId="{4429FDE5-6EE8-4D08-B5DD-F48EBF5BDBBF}" dt="2021-02-25T14:41:06.270" v="271" actId="20577"/>
        <pc:sldMkLst>
          <pc:docMk/>
          <pc:sldMk cId="536599336" sldId="961"/>
        </pc:sldMkLst>
        <pc:spChg chg="mod">
          <ac:chgData name="홍필두" userId="a613eac9-2ee1-4936-8d5c-6f3d69f7b146" providerId="ADAL" clId="{4429FDE5-6EE8-4D08-B5DD-F48EBF5BDBBF}" dt="2021-02-25T14:41:06.270" v="271" actId="20577"/>
          <ac:spMkLst>
            <pc:docMk/>
            <pc:sldMk cId="536599336" sldId="961"/>
            <ac:spMk id="331782" creationId="{00000000-0000-0000-0000-000000000000}"/>
          </ac:spMkLst>
        </pc:spChg>
      </pc:sldChg>
      <pc:sldChg chg="modSp mod">
        <pc:chgData name="홍필두" userId="a613eac9-2ee1-4936-8d5c-6f3d69f7b146" providerId="ADAL" clId="{4429FDE5-6EE8-4D08-B5DD-F48EBF5BDBBF}" dt="2021-02-25T14:35:25.244" v="24"/>
        <pc:sldMkLst>
          <pc:docMk/>
          <pc:sldMk cId="224274909" sldId="1078"/>
        </pc:sldMkLst>
        <pc:spChg chg="mod">
          <ac:chgData name="홍필두" userId="a613eac9-2ee1-4936-8d5c-6f3d69f7b146" providerId="ADAL" clId="{4429FDE5-6EE8-4D08-B5DD-F48EBF5BDBBF}" dt="2021-02-25T14:35:25.244" v="24"/>
          <ac:spMkLst>
            <pc:docMk/>
            <pc:sldMk cId="224274909" sldId="1078"/>
            <ac:spMk id="3074" creationId="{00000000-0000-0000-0000-000000000000}"/>
          </ac:spMkLst>
        </pc:spChg>
      </pc:sldChg>
    </pc:docChg>
  </pc:docChgLst>
  <pc:docChgLst>
    <pc:chgData name="필두 홍" userId="a613eac9-2ee1-4936-8d5c-6f3d69f7b146" providerId="ADAL" clId="{969FF274-A4BA-4FEA-989C-6663F1DCA6EA}"/>
    <pc:docChg chg="custSel modSld modMainMaster">
      <pc:chgData name="필두 홍" userId="a613eac9-2ee1-4936-8d5c-6f3d69f7b146" providerId="ADAL" clId="{969FF274-A4BA-4FEA-989C-6663F1DCA6EA}" dt="2021-02-16T14:32:09.531" v="8" actId="1076"/>
      <pc:docMkLst>
        <pc:docMk/>
      </pc:docMkLst>
      <pc:sldChg chg="addSp delSp modSp mod">
        <pc:chgData name="필두 홍" userId="a613eac9-2ee1-4936-8d5c-6f3d69f7b146" providerId="ADAL" clId="{969FF274-A4BA-4FEA-989C-6663F1DCA6EA}" dt="2021-02-16T14:32:09.531" v="8" actId="1076"/>
        <pc:sldMkLst>
          <pc:docMk/>
          <pc:sldMk cId="224274909" sldId="1078"/>
        </pc:sldMkLst>
        <pc:spChg chg="add mod">
          <ac:chgData name="필두 홍" userId="a613eac9-2ee1-4936-8d5c-6f3d69f7b146" providerId="ADAL" clId="{969FF274-A4BA-4FEA-989C-6663F1DCA6EA}" dt="2021-02-16T14:32:09.531" v="8" actId="1076"/>
          <ac:spMkLst>
            <pc:docMk/>
            <pc:sldMk cId="224274909" sldId="1078"/>
            <ac:spMk id="6" creationId="{572AD506-CA01-4839-9A83-7123D80FF927}"/>
          </ac:spMkLst>
        </pc:spChg>
        <pc:spChg chg="del">
          <ac:chgData name="필두 홍" userId="a613eac9-2ee1-4936-8d5c-6f3d69f7b146" providerId="ADAL" clId="{969FF274-A4BA-4FEA-989C-6663F1DCA6EA}" dt="2021-02-16T14:32:03.562" v="5" actId="478"/>
          <ac:spMkLst>
            <pc:docMk/>
            <pc:sldMk cId="224274909" sldId="1078"/>
            <ac:spMk id="3075" creationId="{00000000-0000-0000-0000-000000000000}"/>
          </ac:spMkLst>
        </pc:spChg>
        <pc:picChg chg="del">
          <ac:chgData name="필두 홍" userId="a613eac9-2ee1-4936-8d5c-6f3d69f7b146" providerId="ADAL" clId="{969FF274-A4BA-4FEA-989C-6663F1DCA6EA}" dt="2021-02-16T14:32:05.844" v="6" actId="478"/>
          <ac:picMkLst>
            <pc:docMk/>
            <pc:sldMk cId="224274909" sldId="1078"/>
            <ac:picMk id="5" creationId="{00000000-0000-0000-0000-000000000000}"/>
          </ac:picMkLst>
        </pc:picChg>
      </pc:sldChg>
      <pc:sldMasterChg chg="addSp delSp modSp mod">
        <pc:chgData name="필두 홍" userId="a613eac9-2ee1-4936-8d5c-6f3d69f7b146" providerId="ADAL" clId="{969FF274-A4BA-4FEA-989C-6663F1DCA6EA}" dt="2021-02-16T14:24:56.406" v="2"/>
        <pc:sldMasterMkLst>
          <pc:docMk/>
          <pc:sldMasterMk cId="0" sldId="2147483659"/>
        </pc:sldMasterMkLst>
        <pc:spChg chg="add mod">
          <ac:chgData name="필두 홍" userId="a613eac9-2ee1-4936-8d5c-6f3d69f7b146" providerId="ADAL" clId="{969FF274-A4BA-4FEA-989C-6663F1DCA6EA}" dt="2021-02-16T14:24:52.691" v="1"/>
          <ac:spMkLst>
            <pc:docMk/>
            <pc:sldMasterMk cId="0" sldId="2147483659"/>
            <ac:spMk id="10" creationId="{FAF3C492-320D-47AB-85D0-A052F1E4C0C1}"/>
          </ac:spMkLst>
        </pc:spChg>
        <pc:picChg chg="del">
          <ac:chgData name="필두 홍" userId="a613eac9-2ee1-4936-8d5c-6f3d69f7b146" providerId="ADAL" clId="{969FF274-A4BA-4FEA-989C-6663F1DCA6EA}" dt="2021-02-16T14:24:52.238" v="0" actId="478"/>
          <ac:picMkLst>
            <pc:docMk/>
            <pc:sldMasterMk cId="0" sldId="2147483659"/>
            <ac:picMk id="3" creationId="{00000000-0000-0000-0000-000000000000}"/>
          </ac:picMkLst>
        </pc:picChg>
        <pc:picChg chg="add mod">
          <ac:chgData name="필두 홍" userId="a613eac9-2ee1-4936-8d5c-6f3d69f7b146" providerId="ADAL" clId="{969FF274-A4BA-4FEA-989C-6663F1DCA6EA}" dt="2021-02-16T14:24:56.406" v="2"/>
          <ac:picMkLst>
            <pc:docMk/>
            <pc:sldMasterMk cId="0" sldId="2147483659"/>
            <ac:picMk id="11" creationId="{B09072A7-A065-454B-A03B-4D64F92C7BC1}"/>
          </ac:picMkLst>
        </pc:picChg>
      </pc:sldMasterChg>
      <pc:sldMasterChg chg="addSp delSp modSp mod">
        <pc:chgData name="필두 홍" userId="a613eac9-2ee1-4936-8d5c-6f3d69f7b146" providerId="ADAL" clId="{969FF274-A4BA-4FEA-989C-6663F1DCA6EA}" dt="2021-02-16T14:25:09.248" v="4"/>
        <pc:sldMasterMkLst>
          <pc:docMk/>
          <pc:sldMasterMk cId="0" sldId="2147484008"/>
        </pc:sldMasterMkLst>
        <pc:picChg chg="del">
          <ac:chgData name="필두 홍" userId="a613eac9-2ee1-4936-8d5c-6f3d69f7b146" providerId="ADAL" clId="{969FF274-A4BA-4FEA-989C-6663F1DCA6EA}" dt="2021-02-16T14:25:06.112" v="3" actId="478"/>
          <ac:picMkLst>
            <pc:docMk/>
            <pc:sldMasterMk cId="0" sldId="2147484008"/>
            <ac:picMk id="3" creationId="{00000000-0000-0000-0000-000000000000}"/>
          </ac:picMkLst>
        </pc:picChg>
        <pc:picChg chg="add mod">
          <ac:chgData name="필두 홍" userId="a613eac9-2ee1-4936-8d5c-6f3d69f7b146" providerId="ADAL" clId="{969FF274-A4BA-4FEA-989C-6663F1DCA6EA}" dt="2021-02-16T14:25:09.248" v="4"/>
          <ac:picMkLst>
            <pc:docMk/>
            <pc:sldMasterMk cId="0" sldId="2147484008"/>
            <ac:picMk id="5" creationId="{D8F5D522-2CEB-4411-B7DC-640DBD2DC145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3050" y="0"/>
            <a:ext cx="9504363" cy="6445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665663" y="6538913"/>
            <a:ext cx="557212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36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F3C492-320D-47AB-85D0-A052F1E4C0C1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09072A7-A065-454B-A03B-4D64F92C7BC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5" r:id="rId2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5D522-2CEB-4411-B7DC-640DBD2DC14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ssh.com/ssh/putty/windows/puttygen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ortal.aws.amazon.com/billing/signup#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docker.com/linux/ubuntu%20/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9.</a:t>
            </a:r>
            <a:r>
              <a:rPr lang="ko-KR" altLang="en-US" sz="2400" dirty="0"/>
              <a:t> 클라우드 시스템</a:t>
            </a:r>
          </a:p>
        </p:txBody>
      </p:sp>
      <p:sp>
        <p:nvSpPr>
          <p:cNvPr id="6" name="Text Box 89">
            <a:extLst>
              <a:ext uri="{FF2B5EF4-FFF2-40B4-BE49-F238E27FC236}">
                <a16:creationId xmlns:a16="http://schemas.microsoft.com/office/drawing/2014/main" id="{572AD506-CA01-4839-9A83-7123D80FF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441" y="5224174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>
                <a:solidFill>
                  <a:schemeClr val="tx1"/>
                </a:solidFill>
              </a:rPr>
              <a:t>홍필두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리눅스프로그래밍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4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(6)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만일 해당 모</a:t>
            </a:r>
            <a:r>
              <a:rPr lang="en-US" altLang="ko-KR" sz="1200" dirty="0"/>
              <a:t>PC(</a:t>
            </a:r>
            <a:r>
              <a:rPr lang="ko-KR" altLang="en-US" sz="1200" dirty="0"/>
              <a:t>서버</a:t>
            </a:r>
            <a:r>
              <a:rPr lang="en-US" altLang="ko-KR" sz="1200" dirty="0"/>
              <a:t>)</a:t>
            </a:r>
            <a:r>
              <a:rPr lang="ko-KR" altLang="en-US" sz="1200" dirty="0"/>
              <a:t>의 다수의 </a:t>
            </a:r>
            <a:r>
              <a:rPr lang="en-US" altLang="ko-KR" sz="1200" dirty="0"/>
              <a:t>IP</a:t>
            </a:r>
            <a:r>
              <a:rPr lang="ko-KR" altLang="en-US" sz="1200" dirty="0"/>
              <a:t>를 받을 수 있는 상태라면 </a:t>
            </a:r>
            <a:r>
              <a:rPr lang="ko-KR" altLang="en-US" sz="1200" dirty="0" err="1"/>
              <a:t>어뎁터의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브릿지로</a:t>
            </a:r>
            <a:r>
              <a:rPr lang="ko-KR" altLang="en-US" sz="1200" dirty="0"/>
              <a:t> 설정하여 각 </a:t>
            </a:r>
            <a:r>
              <a:rPr lang="ko-KR" altLang="en-US" sz="1200" dirty="0" err="1"/>
              <a:t>가상머신이</a:t>
            </a:r>
            <a:r>
              <a:rPr lang="ko-KR" altLang="en-US" sz="1200" dirty="0"/>
              <a:t>  하나씩 </a:t>
            </a:r>
            <a:r>
              <a:rPr lang="en-US" altLang="ko-KR" sz="1200" dirty="0"/>
              <a:t>IP</a:t>
            </a:r>
            <a:r>
              <a:rPr lang="ko-KR" altLang="en-US" sz="1200" dirty="0"/>
              <a:t>를</a:t>
            </a:r>
            <a:r>
              <a:rPr lang="en-US" altLang="ko-KR" sz="1200" dirty="0"/>
              <a:t> </a:t>
            </a:r>
            <a:r>
              <a:rPr lang="ko-KR" altLang="en-US" sz="1200" dirty="0"/>
              <a:t>받게 </a:t>
            </a:r>
            <a:r>
              <a:rPr lang="ko-KR" altLang="en-US" sz="1200" dirty="0" err="1"/>
              <a:t>할수</a:t>
            </a:r>
            <a:r>
              <a:rPr lang="ko-KR" altLang="en-US" sz="1200" dirty="0"/>
              <a:t> 있고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아니면 각각의 </a:t>
            </a:r>
            <a:r>
              <a:rPr lang="en-US" altLang="ko-KR" sz="1200" dirty="0"/>
              <a:t>VM</a:t>
            </a:r>
            <a:r>
              <a:rPr lang="ko-KR" altLang="en-US" sz="1200" dirty="0" err="1"/>
              <a:t>서버별로</a:t>
            </a:r>
            <a:r>
              <a:rPr lang="ko-KR" altLang="en-US" sz="1200" dirty="0"/>
              <a:t> 다른 포트를 부여한 </a:t>
            </a:r>
            <a:r>
              <a:rPr lang="ko-KR" altLang="en-US" sz="1200" dirty="0" err="1"/>
              <a:t>포트포워딩</a:t>
            </a:r>
            <a:r>
              <a:rPr lang="ko-KR" altLang="en-US" sz="1200" dirty="0"/>
              <a:t> 방식으로 접근하도록 한다</a:t>
            </a:r>
            <a:endParaRPr lang="en-US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05" y="1995053"/>
            <a:ext cx="5372396" cy="434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494509" y="977306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1)VM</a:t>
            </a:r>
            <a:r>
              <a:rPr lang="ko-KR" altLang="en-US" dirty="0"/>
              <a:t>복제</a:t>
            </a:r>
            <a:endParaRPr lang="en-US" altLang="ko-KR" dirty="0"/>
          </a:p>
          <a:p>
            <a:pPr latinLnBrk="1"/>
            <a:r>
              <a:rPr lang="ko-KR" altLang="en-US" dirty="0"/>
              <a:t>① 하나의 </a:t>
            </a:r>
            <a:r>
              <a:rPr lang="en-US" altLang="ko-KR" dirty="0"/>
              <a:t>VM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② 해당 </a:t>
            </a:r>
            <a:r>
              <a:rPr lang="en-US" altLang="ko-KR" dirty="0"/>
              <a:t>VM</a:t>
            </a:r>
            <a:r>
              <a:rPr lang="ko-KR" altLang="en-US" dirty="0"/>
              <a:t>을 복제하여 새로운 서버</a:t>
            </a:r>
            <a:r>
              <a:rPr lang="en-US" altLang="ko-KR" dirty="0"/>
              <a:t>(VM)</a:t>
            </a:r>
            <a:r>
              <a:rPr lang="ko-KR" altLang="en-US" dirty="0"/>
              <a:t>을 구성</a:t>
            </a:r>
            <a:endParaRPr lang="en-US" altLang="ko-KR" dirty="0"/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hostname, IP </a:t>
            </a:r>
            <a:r>
              <a:rPr lang="ko-KR" altLang="en-US" dirty="0"/>
              <a:t>등을 변경</a:t>
            </a:r>
            <a:endParaRPr lang="en-US" altLang="ko-KR" dirty="0"/>
          </a:p>
          <a:p>
            <a:pPr latinLnBrk="1"/>
            <a:r>
              <a:rPr lang="ko-KR" altLang="en-US" dirty="0"/>
              <a:t>④ 각각의 </a:t>
            </a:r>
            <a:r>
              <a:rPr lang="en-US" altLang="ko-KR" dirty="0"/>
              <a:t>VM</a:t>
            </a:r>
            <a:r>
              <a:rPr lang="ko-KR" altLang="en-US" dirty="0"/>
              <a:t>에 접속할 수 있도록 </a:t>
            </a:r>
            <a:r>
              <a:rPr lang="ko-KR" altLang="en-US" dirty="0" err="1"/>
              <a:t>포트포워딩</a:t>
            </a:r>
            <a:r>
              <a:rPr lang="en-US" altLang="ko-KR" dirty="0"/>
              <a:t>, </a:t>
            </a:r>
            <a:r>
              <a:rPr lang="ko-KR" altLang="en-US" dirty="0" err="1"/>
              <a:t>브릿지등의</a:t>
            </a:r>
            <a:r>
              <a:rPr lang="ko-KR" altLang="en-US" dirty="0"/>
              <a:t> 환경으로 </a:t>
            </a:r>
            <a:r>
              <a:rPr lang="en-US" altLang="ko-KR" dirty="0"/>
              <a:t>Virtual Box</a:t>
            </a:r>
            <a:r>
              <a:rPr lang="ko-KR" altLang="en-US" dirty="0"/>
              <a:t>네트워크 구성</a:t>
            </a:r>
          </a:p>
          <a:p>
            <a:pPr latinLnBrk="1"/>
            <a:endParaRPr lang="ko-KR" altLang="en-US" dirty="0"/>
          </a:p>
          <a:p>
            <a:pPr latinLnBrk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31188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5211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가입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Google Cloud Platform(GCP)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Compute 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Storage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Database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Networking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…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가입 </a:t>
            </a:r>
            <a:r>
              <a:rPr lang="en-US" altLang="ko-KR" sz="1200" dirty="0"/>
              <a:t>URL : </a:t>
            </a:r>
            <a:r>
              <a:rPr lang="en-US" altLang="ko-KR" sz="1200" dirty="0">
                <a:hlinkClick r:id="rId2"/>
              </a:rPr>
              <a:t>https://console.cloud.google.com/</a:t>
            </a: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무료 </a:t>
            </a:r>
            <a:r>
              <a:rPr lang="ko-KR" altLang="en-US" sz="1200" dirty="0" err="1"/>
              <a:t>크레딧</a:t>
            </a:r>
            <a:r>
              <a:rPr lang="ko-KR" altLang="en-US" sz="1200" dirty="0"/>
              <a:t> </a:t>
            </a:r>
            <a:r>
              <a:rPr lang="en-US" altLang="ko-KR" sz="1200" dirty="0"/>
              <a:t>$300</a:t>
            </a:r>
            <a:r>
              <a:rPr lang="ko-KR" altLang="en-US" sz="1200" dirty="0"/>
              <a:t> 미치 일정 수준까지 무료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유료 결제되지 않도록 사용량에 주의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3C9C1-D7FC-F04D-947F-E87DB480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231" y="720108"/>
            <a:ext cx="4508253" cy="278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1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</a:t>
            </a:r>
            <a:r>
              <a:rPr lang="ko-KR" altLang="en-US" sz="1200" dirty="0"/>
              <a:t>인스턴스 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45D474-4B79-8247-B0DB-35080AAE5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760" y="593340"/>
            <a:ext cx="5577669" cy="59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</a:t>
            </a:r>
            <a:r>
              <a:rPr lang="ko-KR" altLang="en-US" sz="1200" dirty="0"/>
              <a:t>인스턴스 생성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5433E9-CDCA-C14F-BB5E-DE97464B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485900"/>
            <a:ext cx="6362700" cy="3886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0AEBE-31F7-FC4B-9FE5-D676B971DB64}"/>
              </a:ext>
            </a:extLst>
          </p:cNvPr>
          <p:cNvSpPr/>
          <p:nvPr/>
        </p:nvSpPr>
        <p:spPr bwMode="auto">
          <a:xfrm>
            <a:off x="2438400" y="4005943"/>
            <a:ext cx="1001486" cy="6204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567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N1</a:t>
            </a:r>
            <a:r>
              <a:rPr lang="ko-KR" altLang="en-US" sz="1200" dirty="0"/>
              <a:t>시리즈 </a:t>
            </a:r>
            <a:r>
              <a:rPr lang="en-US" altLang="ko-KR" sz="1200" dirty="0"/>
              <a:t>-</a:t>
            </a:r>
            <a:r>
              <a:rPr lang="ko-KR" altLang="en-US" sz="1200" dirty="0"/>
              <a:t> </a:t>
            </a:r>
            <a:r>
              <a:rPr lang="en-US" altLang="ko-KR" sz="1200" dirty="0"/>
              <a:t>f1-micro : </a:t>
            </a:r>
            <a:r>
              <a:rPr lang="ko-KR" altLang="en-US" sz="1200" dirty="0"/>
              <a:t>무료 인스턴스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부팅디스크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/>
              <a:t>Ubuntu 20.04 LTS</a:t>
            </a:r>
            <a:r>
              <a:rPr lang="ko-KR" altLang="en-US" sz="1200" dirty="0"/>
              <a:t>선택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3E87E-2314-2B4C-99BC-CECDBC96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663" y="692149"/>
            <a:ext cx="5005667" cy="55725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8004ED-6F4C-274A-886C-C6555067E7DA}"/>
              </a:ext>
            </a:extLst>
          </p:cNvPr>
          <p:cNvSpPr/>
          <p:nvPr/>
        </p:nvSpPr>
        <p:spPr bwMode="auto">
          <a:xfrm>
            <a:off x="5360504" y="1932250"/>
            <a:ext cx="2024270" cy="1019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637365-E859-A944-B8D3-01D910455A4D}"/>
              </a:ext>
            </a:extLst>
          </p:cNvPr>
          <p:cNvSpPr/>
          <p:nvPr/>
        </p:nvSpPr>
        <p:spPr bwMode="auto">
          <a:xfrm>
            <a:off x="5360504" y="3575520"/>
            <a:ext cx="2024270" cy="1019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822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2826260" cy="512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GCP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웹에서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SSH</a:t>
            </a:r>
            <a:r>
              <a:rPr lang="ko-KR" altLang="en-US" sz="1200" dirty="0"/>
              <a:t>클릭</a:t>
            </a: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putty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1. </a:t>
            </a:r>
            <a:r>
              <a:rPr lang="en-US" altLang="ko-KR" sz="1200" dirty="0" err="1"/>
              <a:t>ssh</a:t>
            </a:r>
            <a:r>
              <a:rPr lang="en-US" altLang="ko-KR" sz="1200" dirty="0"/>
              <a:t> </a:t>
            </a:r>
            <a:r>
              <a:rPr lang="ko-KR" altLang="en-US" sz="1200" dirty="0"/>
              <a:t>키 생성</a:t>
            </a:r>
            <a:endParaRPr lang="en-US" altLang="ko-KR" sz="1200" dirty="0"/>
          </a:p>
          <a:p>
            <a:pPr lvl="2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hlinkClick r:id="rId2"/>
              </a:rPr>
              <a:t>https://www.ssh.com/ssh/putty/windows/puttygen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2.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ssh</a:t>
            </a:r>
            <a:r>
              <a:rPr lang="ko-KR" altLang="en-US" sz="1200" dirty="0"/>
              <a:t>키 등록</a:t>
            </a:r>
            <a:endParaRPr lang="en-US" altLang="ko-KR" sz="1200" dirty="0"/>
          </a:p>
          <a:p>
            <a:pPr lvl="2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compute engine – </a:t>
            </a:r>
            <a:r>
              <a:rPr lang="ko-KR" altLang="en-US" sz="1200" dirty="0"/>
              <a:t>메타데이터 </a:t>
            </a:r>
            <a:r>
              <a:rPr lang="en-US" altLang="ko-KR" sz="1200" dirty="0"/>
              <a:t>–</a:t>
            </a:r>
            <a:r>
              <a:rPr lang="ko-KR" altLang="en-US" sz="1200" dirty="0"/>
              <a:t> </a:t>
            </a:r>
            <a:r>
              <a:rPr lang="en-US" altLang="ko-KR" sz="1200" dirty="0"/>
              <a:t>SSH</a:t>
            </a:r>
            <a:r>
              <a:rPr lang="ko-KR" altLang="en-US" sz="1200" dirty="0"/>
              <a:t>키 </a:t>
            </a:r>
            <a:r>
              <a:rPr lang="en-US" altLang="ko-KR" sz="1200" dirty="0"/>
              <a:t>-</a:t>
            </a:r>
            <a:r>
              <a:rPr lang="ko-KR" altLang="en-US" sz="1200" dirty="0"/>
              <a:t> 등록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https://</a:t>
            </a:r>
            <a:r>
              <a:rPr lang="en-US" altLang="ko-KR" sz="1200" dirty="0" err="1"/>
              <a:t>cloud.google.com</a:t>
            </a:r>
            <a:r>
              <a:rPr lang="en-US" altLang="ko-KR" sz="1200" dirty="0"/>
              <a:t>/compute/docs/instances/</a:t>
            </a:r>
            <a:r>
              <a:rPr lang="en-US" altLang="ko-KR" sz="1200" dirty="0" err="1"/>
              <a:t>connecting-advanced#provide-key</a:t>
            </a:r>
            <a:endParaRPr lang="en-US" altLang="ko-KR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1E1E5-3F75-9E45-ACF0-CFF47FCDB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86" y="720108"/>
            <a:ext cx="6325527" cy="55756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879652-383B-794A-945E-0B081422F4F1}"/>
              </a:ext>
            </a:extLst>
          </p:cNvPr>
          <p:cNvSpPr/>
          <p:nvPr/>
        </p:nvSpPr>
        <p:spPr bwMode="auto">
          <a:xfrm>
            <a:off x="6543262" y="1093386"/>
            <a:ext cx="831573" cy="38420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662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FTP </a:t>
            </a:r>
            <a:r>
              <a:rPr lang="ko-KR" altLang="en-US" sz="1600" dirty="0"/>
              <a:t>클라이언트 접속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sftp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filezilla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이용시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ssh</a:t>
            </a:r>
            <a:r>
              <a:rPr lang="ko-KR" altLang="en-US" sz="1200" dirty="0"/>
              <a:t>키 파일을 이용하여 접속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66085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4979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Amazon Web Service(AWS)</a:t>
            </a:r>
            <a:r>
              <a:rPr lang="ko-KR" altLang="en-US" sz="1600" dirty="0"/>
              <a:t>가입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아래 </a:t>
            </a:r>
            <a:r>
              <a:rPr lang="en-US" altLang="ko-KR" sz="1200" dirty="0" err="1"/>
              <a:t>url</a:t>
            </a:r>
            <a:r>
              <a:rPr lang="ko-KR" altLang="en-US" sz="1200" dirty="0"/>
              <a:t>을 이용하여 </a:t>
            </a:r>
            <a:r>
              <a:rPr lang="en-US" altLang="ko-KR" sz="1200" dirty="0"/>
              <a:t>AWS</a:t>
            </a:r>
            <a:r>
              <a:rPr lang="ko-KR" altLang="en-US" sz="1200" dirty="0"/>
              <a:t>에 가입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>
                <a:hlinkClick r:id="rId2"/>
              </a:rPr>
              <a:t>https://portal.aws.amazon.com/billing/signup#/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가입일로부터 </a:t>
            </a:r>
            <a:r>
              <a:rPr lang="en-US" altLang="ko-KR" sz="1200" dirty="0"/>
              <a:t>12</a:t>
            </a:r>
            <a:r>
              <a:rPr lang="ko-KR" altLang="en-US" sz="1200" dirty="0" err="1"/>
              <a:t>개월동안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이용가능한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프리티어</a:t>
            </a:r>
            <a:r>
              <a:rPr lang="ko-KR" altLang="en-US" sz="1200" dirty="0"/>
              <a:t> 제공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월별 </a:t>
            </a:r>
            <a:r>
              <a:rPr lang="en-US" altLang="ko-KR" sz="1200" dirty="0"/>
              <a:t>750</a:t>
            </a:r>
            <a:r>
              <a:rPr lang="ko-KR" altLang="en-US" sz="1200" dirty="0"/>
              <a:t>시간의 </a:t>
            </a:r>
            <a:r>
              <a:rPr lang="en-US" altLang="ko-KR" sz="1200" dirty="0"/>
              <a:t>Linux, RHEL </a:t>
            </a:r>
            <a:r>
              <a:rPr lang="ko-KR" altLang="en-US" sz="1200" dirty="0"/>
              <a:t>또는 </a:t>
            </a:r>
            <a:r>
              <a:rPr lang="en-US" altLang="ko-KR" sz="1200" dirty="0"/>
              <a:t>SLES t2.micro </a:t>
            </a:r>
            <a:r>
              <a:rPr lang="ko-KR" altLang="en-US" sz="1200" dirty="0"/>
              <a:t>인스턴스 사용량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대표 서비스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: Elastic Compute Cloud 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S3 : Simple Storage Service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…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https://</a:t>
            </a:r>
            <a:r>
              <a:rPr lang="en-US" altLang="ko-KR" sz="1200" dirty="0" err="1"/>
              <a:t>docs.aws.amazon.com</a:t>
            </a:r>
            <a:r>
              <a:rPr lang="en-US" altLang="ko-KR" sz="1200" dirty="0"/>
              <a:t>/</a:t>
            </a:r>
          </a:p>
        </p:txBody>
      </p:sp>
      <p:pic>
        <p:nvPicPr>
          <p:cNvPr id="1026" name="Picture 2" descr="국내, 해외 클라우드 시장 현황 한눈에 살펴보기!">
            <a:extLst>
              <a:ext uri="{FF2B5EF4-FFF2-40B4-BE49-F238E27FC236}">
                <a16:creationId xmlns:a16="http://schemas.microsoft.com/office/drawing/2014/main" id="{591858F8-31DD-3241-A21F-E75DB3F73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783" y="1285490"/>
            <a:ext cx="3106846" cy="33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158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D7B63C-EC65-FC4D-BB6D-8E28A21B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111" y="1772469"/>
            <a:ext cx="6086316" cy="38431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505FB2-580E-E244-9083-CCF470A32145}"/>
              </a:ext>
            </a:extLst>
          </p:cNvPr>
          <p:cNvSpPr/>
          <p:nvPr/>
        </p:nvSpPr>
        <p:spPr bwMode="auto">
          <a:xfrm>
            <a:off x="3541644" y="2422581"/>
            <a:ext cx="841513" cy="27092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683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2" y="81891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2400" dirty="0"/>
              <a:t>1. VM</a:t>
            </a:r>
            <a:r>
              <a:rPr lang="ko-KR" altLang="en-US" sz="2400" dirty="0"/>
              <a:t>복제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1)VM</a:t>
            </a:r>
            <a:r>
              <a:rPr lang="ko-KR" altLang="en-US" sz="2000" dirty="0"/>
              <a:t>복제하기</a:t>
            </a:r>
            <a:endParaRPr lang="en-US" altLang="ko-KR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2)</a:t>
            </a:r>
            <a:r>
              <a:rPr lang="ko-KR" altLang="en-US" sz="2000" dirty="0" err="1"/>
              <a:t>호스트네임</a:t>
            </a:r>
            <a:r>
              <a:rPr lang="en-US" altLang="ko-KR" sz="2000" dirty="0"/>
              <a:t>, </a:t>
            </a:r>
            <a:r>
              <a:rPr lang="ko-KR" altLang="en-US" sz="2000" dirty="0"/>
              <a:t>네트워크 설정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3)</a:t>
            </a:r>
            <a:r>
              <a:rPr lang="ko-KR" altLang="en-US" sz="2000" dirty="0"/>
              <a:t>고정</a:t>
            </a:r>
            <a:r>
              <a:rPr lang="en-US" altLang="ko-KR" sz="2000" dirty="0"/>
              <a:t>IP </a:t>
            </a:r>
            <a:r>
              <a:rPr lang="ko-KR" altLang="en-US" sz="2000" dirty="0"/>
              <a:t>설정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4)</a:t>
            </a:r>
            <a:r>
              <a:rPr lang="ko-KR" altLang="en-US" sz="2000" dirty="0" err="1"/>
              <a:t>브릿지</a:t>
            </a:r>
            <a:r>
              <a:rPr lang="ko-KR" altLang="en-US" sz="2000" dirty="0"/>
              <a:t> 설정</a:t>
            </a:r>
          </a:p>
          <a:p>
            <a:pPr>
              <a:spcBef>
                <a:spcPct val="0"/>
              </a:spcBef>
            </a:pP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400" dirty="0"/>
              <a:t>2. GCP/AWS</a:t>
            </a: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1)</a:t>
            </a:r>
            <a:r>
              <a:rPr lang="ko-KR" altLang="en-US" sz="2000" dirty="0"/>
              <a:t>가입</a:t>
            </a:r>
            <a:r>
              <a:rPr lang="en-US" altLang="ko-KR" sz="2000" dirty="0"/>
              <a:t> </a:t>
            </a:r>
            <a:endParaRPr lang="ko-KR" altLang="en-US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2)</a:t>
            </a:r>
            <a:r>
              <a:rPr lang="ko-KR" altLang="en-US" sz="2000" dirty="0"/>
              <a:t>설정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3)ftp</a:t>
            </a:r>
            <a:r>
              <a:rPr lang="ko-KR" altLang="en-US" sz="2000" dirty="0"/>
              <a:t>클라이언트 사용하기</a:t>
            </a:r>
          </a:p>
          <a:p>
            <a:pPr>
              <a:spcBef>
                <a:spcPct val="0"/>
              </a:spcBef>
            </a:pP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400" dirty="0"/>
              <a:t>3.Docker</a:t>
            </a:r>
            <a:endParaRPr lang="ko-KR" altLang="en-US" sz="24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1)Docker</a:t>
            </a:r>
            <a:endParaRPr lang="ko-KR" altLang="en-US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2)</a:t>
            </a:r>
            <a:r>
              <a:rPr lang="en-US" altLang="ko-KR" sz="2000" dirty="0" err="1"/>
              <a:t>xinetd.conf</a:t>
            </a:r>
            <a:r>
              <a:rPr lang="ko-KR" altLang="en-US" sz="2000" dirty="0"/>
              <a:t>설정</a:t>
            </a:r>
          </a:p>
          <a:p>
            <a:pPr>
              <a:spcBef>
                <a:spcPct val="0"/>
              </a:spcBef>
            </a:pPr>
            <a:r>
              <a:rPr lang="en-US" altLang="ko-KR" sz="2000" dirty="0"/>
              <a:t>3)/</a:t>
            </a:r>
            <a:r>
              <a:rPr lang="en-US" altLang="ko-KR" sz="2000" dirty="0" err="1"/>
              <a:t>etc</a:t>
            </a:r>
            <a:r>
              <a:rPr lang="en-US" altLang="ko-KR" sz="2000" dirty="0"/>
              <a:t>/services </a:t>
            </a:r>
            <a:r>
              <a:rPr lang="ko-KR" altLang="en-US" sz="2000" dirty="0"/>
              <a:t>파일</a:t>
            </a:r>
            <a:endParaRPr lang="en-US" altLang="ko-KR" sz="1200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00F958-4F83-E540-8911-6D30FB0BB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763" y="1536137"/>
            <a:ext cx="6620935" cy="4081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67057EA-3256-1B45-94B6-AB48386D8CA5}"/>
              </a:ext>
            </a:extLst>
          </p:cNvPr>
          <p:cNvSpPr/>
          <p:nvPr/>
        </p:nvSpPr>
        <p:spPr bwMode="auto">
          <a:xfrm>
            <a:off x="3442253" y="5050940"/>
            <a:ext cx="990599" cy="27092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597C5-F212-3F44-8518-866732DA9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9679"/>
            <a:ext cx="9906000" cy="55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8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597C5-F212-3F44-8518-866732DA9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09" y="1520800"/>
            <a:ext cx="7718011" cy="4346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C00E1E2-FEA5-5947-B250-27A3CCB81E85}"/>
              </a:ext>
            </a:extLst>
          </p:cNvPr>
          <p:cNvSpPr/>
          <p:nvPr/>
        </p:nvSpPr>
        <p:spPr bwMode="auto">
          <a:xfrm>
            <a:off x="7616505" y="4109230"/>
            <a:ext cx="1140286" cy="3931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7088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A74B7-E278-3A47-B660-CA5572F47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33" y="1632932"/>
            <a:ext cx="8358809" cy="4248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A38B28-7AC4-FA40-BC85-D8CE0D99685D}"/>
              </a:ext>
            </a:extLst>
          </p:cNvPr>
          <p:cNvSpPr/>
          <p:nvPr/>
        </p:nvSpPr>
        <p:spPr bwMode="auto">
          <a:xfrm>
            <a:off x="668433" y="4387368"/>
            <a:ext cx="8358809" cy="57225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684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8EE51-485C-104F-8055-1371FDA12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952" y="818917"/>
            <a:ext cx="7069414" cy="53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90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AWS</a:t>
            </a:r>
            <a:r>
              <a:rPr lang="ko-KR" altLang="en-US" sz="1600" dirty="0"/>
              <a:t>설정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EC2 </a:t>
            </a:r>
            <a:r>
              <a:rPr lang="ko-KR" altLang="en-US" sz="1200" dirty="0"/>
              <a:t>생성</a:t>
            </a:r>
            <a:endParaRPr lang="en-US" altLang="ko-KR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040DB0-A994-164F-BC60-D3897445B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6482"/>
            <a:ext cx="9906000" cy="26250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0E72F39-50B7-954C-815C-815D48FD58F3}"/>
              </a:ext>
            </a:extLst>
          </p:cNvPr>
          <p:cNvSpPr/>
          <p:nvPr/>
        </p:nvSpPr>
        <p:spPr bwMode="auto">
          <a:xfrm>
            <a:off x="8371920" y="2238166"/>
            <a:ext cx="1405493" cy="42552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en-KR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190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FTP </a:t>
            </a:r>
            <a:r>
              <a:rPr lang="ko-KR" altLang="en-US" sz="1600" dirty="0"/>
              <a:t>클라이언트 접속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sftp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이용하여 접속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filezilla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이용시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ssh</a:t>
            </a:r>
            <a:r>
              <a:rPr lang="ko-KR" altLang="en-US" sz="1200" dirty="0"/>
              <a:t>키 파일을 이용하여 접속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415384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553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2) AWS/GCP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GCP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GCP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GCP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</a:p>
          <a:p>
            <a:pPr latinLnBrk="1"/>
            <a:r>
              <a:rPr lang="ko-KR" altLang="en-US" dirty="0"/>
              <a:t>④</a:t>
            </a:r>
            <a:r>
              <a:rPr lang="en-US" altLang="ko-KR" dirty="0"/>
              <a:t> AWS</a:t>
            </a:r>
            <a:r>
              <a:rPr lang="ko-KR" altLang="en-US" dirty="0"/>
              <a:t>가입</a:t>
            </a:r>
          </a:p>
          <a:p>
            <a:pPr latinLnBrk="1"/>
            <a:r>
              <a:rPr lang="ko-KR" altLang="en-US" dirty="0"/>
              <a:t>⑤ </a:t>
            </a:r>
            <a:r>
              <a:rPr lang="en-US" altLang="ko-KR" dirty="0"/>
              <a:t>AWS</a:t>
            </a:r>
            <a:r>
              <a:rPr lang="ko-KR" altLang="en-US" dirty="0"/>
              <a:t>에서 인스턴스 생성</a:t>
            </a:r>
          </a:p>
          <a:p>
            <a:pPr latinLnBrk="1"/>
            <a:r>
              <a:rPr lang="ko-KR" altLang="en-US" dirty="0"/>
              <a:t>⑥ </a:t>
            </a:r>
            <a:r>
              <a:rPr lang="en-US" altLang="ko-KR" dirty="0"/>
              <a:t>AWS</a:t>
            </a:r>
            <a:r>
              <a:rPr lang="ko-KR" altLang="en-US" dirty="0"/>
              <a:t>의 인스턴스에 </a:t>
            </a:r>
            <a:r>
              <a:rPr lang="en-US" altLang="ko-KR" dirty="0"/>
              <a:t>SSH</a:t>
            </a:r>
            <a:r>
              <a:rPr lang="ko-KR" altLang="en-US" dirty="0"/>
              <a:t>로 접속</a:t>
            </a:r>
            <a:endParaRPr lang="en-US" altLang="ko-KR" dirty="0"/>
          </a:p>
          <a:p>
            <a:pPr latinLnBrk="1"/>
            <a:endParaRPr lang="en-US" altLang="ko-KR" dirty="0"/>
          </a:p>
          <a:p>
            <a:pPr latinLnBrk="1"/>
            <a:endParaRPr lang="ko-KR" altLang="en-US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208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Docker</a:t>
            </a:r>
            <a:r>
              <a:rPr lang="ko-KR" altLang="en-US" sz="1400" dirty="0"/>
              <a:t>란</a:t>
            </a:r>
            <a:endParaRPr lang="en-US" altLang="ko-KR" sz="1400" dirty="0"/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LXC(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리눅스 컨테이너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커널 컨테이너 기술을 이용하여 만든 컨테이너 기술 중 하나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컨테이너 기반의 오픈 소스 가상화 플랫폼이며 현재 리눅스 컨테이너 기술 부분에서 사실상 업계 표준이 됨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서버를 관리하는 것은 굉장히 복잡하고 어려워 고급 개발자들의 섬세한 작업이 필요한 영역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도커는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기존의 서버 관리 방식을 완전히 뒤바꿈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프로그램 실행 환경을 컨테이너로 추상화하고 동일한 인터페이스를 제공하여 프로그램의 배포 및 관리를 단순화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프로그램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 서버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메시지 큐 등 어떤 프로그램도 컨테이너로 추상화 가능하며 조립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PC, AWS, Azure, GCP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 어떤 환경에서나 실행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6032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pic>
        <p:nvPicPr>
          <p:cNvPr id="6" name="Picture 4" descr="가상머신과 도커">
            <a:extLst>
              <a:ext uri="{FF2B5EF4-FFF2-40B4-BE49-F238E27FC236}">
                <a16:creationId xmlns:a16="http://schemas.microsoft.com/office/drawing/2014/main" id="{39C5675E-6059-6D40-8B5B-099DC484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30" y="3757311"/>
            <a:ext cx="4304883" cy="266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Container</a:t>
            </a:r>
            <a:endParaRPr lang="ko-KR" altLang="en-US" sz="1400" dirty="0"/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기존의 가상화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(VMware, VirtualBox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방식은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가상화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여러가지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가상화 할 수 있고 비교적 사용법이 간단하지만 무겁고 느리다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문제를 개선하기 위해 격리된 공간에서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동작하는 방식의 가상화를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Linux 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라고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가볍고 빠르며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CPU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 메모리는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필요한 만큼만 추가로 사용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서버에 여러 개의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실행하면 서로 독립적으로 실행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 중인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접속해 명령어 입력 가능하며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apt-get, yum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 설치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추가 등이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시간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 ~ 2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정도로 굉장히 빠르다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2625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Image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가장 중요한 개념은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더불어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라는 개념이다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실행에 필요한 모든 파일과 설정 값 등을 포함하고 있는 것 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의존성 파일을 컴파일하고 설치할 필요가 없다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실행한 상태로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추가되거나 변하는 값은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저장되며 같은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상태와 무관하게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불변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(immutable)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서버가 추가되면 미리 만들어 놓은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다운 받고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생성하기만 하면 됨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서버에서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 가능하며 수천 대의 서버에도 문제 없음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hub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등록하거나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registry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저장소를 직접 만들어 관리 가능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공개된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개 이상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docker hub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이미지 다운로드 수는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회 이상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v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완전히 새로운 기술이 아니며 이미 존재하는 기술을 잘 포장했다고 볼 수 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 존재하는 기술을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잘 조합하고 사용하기 쉽게 만들었으며 사용자들이 원하는 기능을 간단하지만 획기적인 아이디어로 구현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75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879634" y="1015068"/>
            <a:ext cx="7450138" cy="275864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학습내용 소개</a:t>
            </a:r>
            <a:endParaRPr lang="en-US" altLang="ko-KR" sz="16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기업의 정보시스템은 원장</a:t>
            </a:r>
            <a:r>
              <a:rPr lang="en-US" altLang="ko-KR" sz="1200" dirty="0"/>
              <a:t>,</a:t>
            </a:r>
            <a:r>
              <a:rPr lang="ko-KR" altLang="en-US" sz="1200" dirty="0"/>
              <a:t>상품</a:t>
            </a:r>
            <a:r>
              <a:rPr lang="en-US" altLang="ko-KR" sz="1200" dirty="0"/>
              <a:t>,</a:t>
            </a:r>
            <a:r>
              <a:rPr lang="ko-KR" altLang="en-US" sz="1200" dirty="0" err="1"/>
              <a:t>고객등</a:t>
            </a:r>
            <a:r>
              <a:rPr lang="ko-KR" altLang="en-US" sz="1200" dirty="0"/>
              <a:t> 주요부분의 </a:t>
            </a:r>
            <a:r>
              <a:rPr lang="ko-KR" altLang="en-US" sz="1200" dirty="0" err="1"/>
              <a:t>코어시스템</a:t>
            </a:r>
            <a:r>
              <a:rPr lang="en-US" altLang="ko-KR" sz="1200" dirty="0"/>
              <a:t>(Backend)</a:t>
            </a:r>
            <a:r>
              <a:rPr lang="ko-KR" altLang="en-US" sz="1200" dirty="0"/>
              <a:t>과</a:t>
            </a:r>
            <a:r>
              <a:rPr lang="en-US" altLang="ko-KR" sz="1200" dirty="0"/>
              <a:t> </a:t>
            </a:r>
            <a:r>
              <a:rPr lang="ko-KR" altLang="en-US" sz="1200" dirty="0"/>
              <a:t>웹</a:t>
            </a:r>
            <a:r>
              <a:rPr lang="en-US" altLang="ko-KR" sz="1200" dirty="0"/>
              <a:t>, </a:t>
            </a:r>
            <a:r>
              <a:rPr lang="ko-KR" altLang="en-US" sz="1200" dirty="0"/>
              <a:t>모바일</a:t>
            </a:r>
            <a:r>
              <a:rPr lang="en-US" altLang="ko-KR" sz="1200" dirty="0"/>
              <a:t>, ARS</a:t>
            </a:r>
            <a:r>
              <a:rPr lang="ko-KR" altLang="en-US" sz="1200" dirty="0"/>
              <a:t>등의</a:t>
            </a:r>
            <a:r>
              <a:rPr lang="en-US" altLang="ko-KR" sz="1200" dirty="0"/>
              <a:t> </a:t>
            </a:r>
            <a:r>
              <a:rPr lang="ko-KR" altLang="en-US" sz="1200" dirty="0"/>
              <a:t>분류 또는 내부직원</a:t>
            </a:r>
            <a:r>
              <a:rPr lang="en-US" altLang="ko-KR" sz="1200" dirty="0"/>
              <a:t>, </a:t>
            </a:r>
            <a:r>
              <a:rPr lang="ko-KR" altLang="en-US" sz="1200" dirty="0"/>
              <a:t>고객용 또는 </a:t>
            </a:r>
            <a:r>
              <a:rPr lang="ko-KR" altLang="en-US" sz="1200" dirty="0" err="1"/>
              <a:t>업무분류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인사</a:t>
            </a:r>
            <a:r>
              <a:rPr lang="en-US" altLang="ko-KR" sz="1200" dirty="0"/>
              <a:t>,</a:t>
            </a:r>
            <a:r>
              <a:rPr lang="ko-KR" altLang="en-US" sz="1200" dirty="0"/>
              <a:t>총무</a:t>
            </a:r>
            <a:r>
              <a:rPr lang="en-US" altLang="ko-KR" sz="1200" dirty="0"/>
              <a:t>,</a:t>
            </a:r>
            <a:r>
              <a:rPr lang="ko-KR" altLang="en-US" sz="1200" dirty="0" err="1"/>
              <a:t>회계등등</a:t>
            </a:r>
            <a:r>
              <a:rPr lang="en-US" altLang="ko-KR" sz="1200" dirty="0"/>
              <a:t>)</a:t>
            </a:r>
            <a:r>
              <a:rPr lang="ko-KR" altLang="en-US" sz="1200" dirty="0"/>
              <a:t>로 나누는 </a:t>
            </a:r>
            <a:r>
              <a:rPr lang="ko-KR" altLang="en-US" sz="1200" dirty="0" err="1"/>
              <a:t>체널시스템</a:t>
            </a:r>
            <a:r>
              <a:rPr lang="en-US" altLang="ko-KR" sz="1200" dirty="0"/>
              <a:t>(Frontend)</a:t>
            </a:r>
            <a:r>
              <a:rPr lang="ko-KR" altLang="en-US" sz="1200" dirty="0"/>
              <a:t>로 주로 나누어 지며</a:t>
            </a:r>
            <a:r>
              <a:rPr lang="en-US" altLang="ko-KR" sz="1200" dirty="0"/>
              <a:t>, </a:t>
            </a:r>
            <a:r>
              <a:rPr lang="ko-KR" altLang="en-US" sz="1200" dirty="0"/>
              <a:t>각 시스템은 상호 연동되어 운영된다</a:t>
            </a:r>
            <a:r>
              <a:rPr lang="en-US" altLang="ko-KR" sz="1200" dirty="0"/>
              <a:t>.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또 업무의 가중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접속자의</a:t>
            </a:r>
            <a:r>
              <a:rPr lang="ko-KR" altLang="en-US" sz="1200" dirty="0"/>
              <a:t> 가중에 따라 수많은 서버가 연동되어 기업정보시스템을 운영하게</a:t>
            </a:r>
            <a:r>
              <a:rPr lang="en-US" altLang="ko-KR" sz="1200" dirty="0"/>
              <a:t> </a:t>
            </a:r>
            <a:r>
              <a:rPr lang="ko-KR" altLang="en-US" sz="1200" dirty="0"/>
              <a:t>된다</a:t>
            </a: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이를 위하여 많은 </a:t>
            </a:r>
            <a:r>
              <a:rPr lang="ko-KR" altLang="en-US" sz="1200" dirty="0" err="1"/>
              <a:t>서버군을</a:t>
            </a:r>
            <a:r>
              <a:rPr lang="ko-KR" altLang="en-US" sz="1200" dirty="0"/>
              <a:t> 구축 운영하는 경우가 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운영하기 위한 </a:t>
            </a:r>
            <a:r>
              <a:rPr lang="en-US" altLang="ko-KR" sz="1200" dirty="0"/>
              <a:t>private </a:t>
            </a:r>
            <a:r>
              <a:rPr lang="ko-KR" altLang="en-US" sz="1200" dirty="0"/>
              <a:t>및 </a:t>
            </a:r>
            <a:r>
              <a:rPr lang="en-US" altLang="ko-KR" sz="1200" dirty="0"/>
              <a:t>public cloud </a:t>
            </a:r>
            <a:r>
              <a:rPr lang="ko-KR" altLang="en-US" sz="1200" dirty="0"/>
              <a:t>시스템에 대한 이론과 실습을 할 것이다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4143914"/>
            <a:ext cx="7450138" cy="22568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Virtual box</a:t>
            </a:r>
            <a:r>
              <a:rPr lang="ko-KR" altLang="en-US" sz="1200" dirty="0"/>
              <a:t>환경에서 </a:t>
            </a:r>
            <a:r>
              <a:rPr lang="ko-KR" altLang="en-US" sz="1200" dirty="0" err="1"/>
              <a:t>버추얼머신을</a:t>
            </a:r>
            <a:r>
              <a:rPr lang="ko-KR" altLang="en-US" sz="1200" dirty="0"/>
              <a:t> 이미지 복제를 통하여 </a:t>
            </a:r>
            <a:r>
              <a:rPr lang="ko-KR" altLang="en-US" sz="1200" dirty="0" err="1"/>
              <a:t>서버군을</a:t>
            </a:r>
            <a:r>
              <a:rPr lang="ko-KR" altLang="en-US" sz="1200" dirty="0"/>
              <a:t> 구성할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AWS,GCP</a:t>
            </a:r>
            <a:r>
              <a:rPr lang="ko-KR" altLang="en-US" sz="1200" dirty="0"/>
              <a:t>등 </a:t>
            </a:r>
            <a:r>
              <a:rPr lang="en-US" altLang="ko-KR" sz="1200" dirty="0"/>
              <a:t>public cloud </a:t>
            </a:r>
            <a:r>
              <a:rPr lang="ko-KR" altLang="en-US" sz="1200" dirty="0"/>
              <a:t>환경에서 </a:t>
            </a:r>
            <a:r>
              <a:rPr lang="ko-KR" altLang="en-US" sz="1200" dirty="0" err="1"/>
              <a:t>서버구성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인터넷연결</a:t>
            </a:r>
            <a:r>
              <a:rPr lang="en-US" altLang="ko-KR" sz="1200" dirty="0"/>
              <a:t>, </a:t>
            </a:r>
            <a:r>
              <a:rPr lang="ko-KR" altLang="en-US" sz="1200" dirty="0"/>
              <a:t>이미지 </a:t>
            </a:r>
            <a:r>
              <a:rPr lang="ko-KR" altLang="en-US" sz="1200" dirty="0" err="1"/>
              <a:t>복제등을</a:t>
            </a:r>
            <a:r>
              <a:rPr lang="ko-KR" altLang="en-US" sz="1200" dirty="0"/>
              <a:t> 실행할 수 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일반적인 </a:t>
            </a:r>
            <a:r>
              <a:rPr lang="en-US" altLang="ko-KR" sz="1200" dirty="0"/>
              <a:t>VM/OS</a:t>
            </a:r>
            <a:r>
              <a:rPr lang="ko-KR" altLang="en-US" sz="1200" dirty="0"/>
              <a:t>환경보다 가볍고 효율적인 </a:t>
            </a:r>
            <a:r>
              <a:rPr lang="en-US" altLang="ko-KR" sz="1200" dirty="0"/>
              <a:t>Docker</a:t>
            </a:r>
            <a:r>
              <a:rPr lang="ko-KR" altLang="en-US" sz="1200" dirty="0"/>
              <a:t> 환경에서 컨테이너를 구성하여 </a:t>
            </a:r>
            <a:r>
              <a:rPr lang="ko-KR" altLang="en-US" sz="1200" dirty="0" err="1"/>
              <a:t>복제등을</a:t>
            </a:r>
            <a:r>
              <a:rPr lang="ko-KR" altLang="en-US" sz="1200" dirty="0"/>
              <a:t> 실행할 수 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5" y="593340"/>
            <a:ext cx="8937405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400" dirty="0"/>
              <a:t>Layer</a:t>
            </a:r>
            <a:r>
              <a:rPr lang="ko-KR" altLang="en-US" sz="1400" dirty="0" err="1"/>
              <a:t>저장방식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image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는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실행하기 위한 모든 정보 보유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→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용량이 매우 크다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이미지에 파일 하나 추가했다고 수백 메가 바이트를 다시 다운 받는 것은 매우 비효율적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이런 비효율성 해결을 위해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개념을 사용하고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union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시스템을 이용해 다수의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layer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하나의 파일 시스템으로 사용 가능하게 해준다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read-only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구성되며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파일이 추가되거나 수정되면 새로운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생성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제외한 나머지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변화가 없으므로 기존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변동된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layer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 관리하는 방식으로 효율성을 개선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시에도 기존의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read-write Layer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추가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371600" lvl="2" indent="-457200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image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그대로 사용하면서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실행 중에 생성하는 파일이나 변경된 내용은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read-write layer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저장되므로 다수의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container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생성해도 최소한의 용량만 사용한다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200150" lvl="2" indent="-285750">
              <a:lnSpc>
                <a:spcPct val="125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Picture 2" descr="Docker Layer">
            <a:extLst>
              <a:ext uri="{FF2B5EF4-FFF2-40B4-BE49-F238E27FC236}">
                <a16:creationId xmlns:a16="http://schemas.microsoft.com/office/drawing/2014/main" id="{97B9C324-F982-A540-AEB6-A8CC79D4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750" y="4067092"/>
            <a:ext cx="5858961" cy="232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8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설치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Ubuntu</a:t>
            </a:r>
            <a:r>
              <a:rPr lang="ko-KR" altLang="en-US" sz="1200" dirty="0"/>
              <a:t>에서 </a:t>
            </a:r>
            <a:r>
              <a:rPr lang="en-US" altLang="ko-KR" sz="1200" dirty="0"/>
              <a:t>Docker </a:t>
            </a:r>
            <a:r>
              <a:rPr lang="ko-KR" altLang="en-US" sz="1200" dirty="0"/>
              <a:t>설치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Update the apt package index and install packages to allow apt to use a repository over HTTPS: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Add Docker’s official GPG key:</a:t>
            </a:r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Use the following command to set up the stable repository. 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83A7D76-EE79-D741-9103-4130154706D7}"/>
              </a:ext>
            </a:extLst>
          </p:cNvPr>
          <p:cNvSpPr txBox="1"/>
          <p:nvPr/>
        </p:nvSpPr>
        <p:spPr>
          <a:xfrm>
            <a:off x="1391888" y="1768300"/>
            <a:ext cx="6271654" cy="122264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apt-get update 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apt-get install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apt-transport-https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ca-certificates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curl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gnupg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-agent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software-properties-common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134FC10-8239-2C49-81E4-BF9BB0D40FC1}"/>
              </a:ext>
            </a:extLst>
          </p:cNvPr>
          <p:cNvSpPr txBox="1"/>
          <p:nvPr/>
        </p:nvSpPr>
        <p:spPr>
          <a:xfrm>
            <a:off x="1391887" y="3690258"/>
            <a:ext cx="6271655" cy="17466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curl -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fsSL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https://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download.docker.com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/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linux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/ubuntu/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gpg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|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apt-key add -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F146A94-317E-6F49-9B3C-2BA10E264686}"/>
              </a:ext>
            </a:extLst>
          </p:cNvPr>
          <p:cNvSpPr txBox="1"/>
          <p:nvPr/>
        </p:nvSpPr>
        <p:spPr>
          <a:xfrm>
            <a:off x="1391887" y="4391208"/>
            <a:ext cx="6271655" cy="69865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sudo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add-apt-repository \ 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"deb [arch=amd64] 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  <a:hlinkClick r:id="rId2"/>
              </a:rPr>
              <a:t>https://download.docker.com/linux/ubuntu \</a:t>
            </a:r>
            <a:endParaRPr lang="en-US"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$(</a:t>
            </a:r>
            <a:r>
              <a:rPr lang="en-US" sz="1135" b="0" dirty="0" err="1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lsb_release</a:t>
            </a: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-cs) \</a:t>
            </a:r>
          </a:p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 stable"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</p:spTree>
    <p:extLst>
      <p:ext uri="{BB962C8B-B14F-4D97-AF65-F5344CB8AC3E}">
        <p14:creationId xmlns:p14="http://schemas.microsoft.com/office/powerpoint/2010/main" val="2822972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시작하기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docker </a:t>
            </a:r>
            <a:r>
              <a:rPr lang="ko-KR" altLang="en-US" sz="1200" dirty="0"/>
              <a:t>실행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-d : </a:t>
            </a:r>
            <a:r>
              <a:rPr lang="ko-KR" altLang="en-US" sz="1200" dirty="0"/>
              <a:t>백그라운드 모드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-p : </a:t>
            </a:r>
            <a:r>
              <a:rPr lang="ko-KR" altLang="en-US" sz="1200" dirty="0"/>
              <a:t>포트 </a:t>
            </a:r>
            <a:r>
              <a:rPr lang="ko-KR" altLang="en-US" sz="1200" dirty="0" err="1"/>
              <a:t>맵핑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ubuntu:20.04 </a:t>
            </a:r>
            <a:r>
              <a:rPr lang="ko-KR" altLang="en-US" sz="1200" dirty="0"/>
              <a:t>이미지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tomcat 9</a:t>
            </a:r>
            <a:r>
              <a:rPr lang="ko-KR" altLang="en-US" sz="1200" dirty="0"/>
              <a:t> 설치 및 시작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83A7D76-EE79-D741-9103-4130154706D7}"/>
              </a:ext>
            </a:extLst>
          </p:cNvPr>
          <p:cNvSpPr txBox="1"/>
          <p:nvPr/>
        </p:nvSpPr>
        <p:spPr>
          <a:xfrm>
            <a:off x="1391888" y="2432329"/>
            <a:ext cx="6271654" cy="174663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209205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135" b="0" dirty="0">
                <a:solidFill>
                  <a:schemeClr val="bg1"/>
                </a:solidFill>
                <a:latin typeface="바탕체"/>
                <a:ea typeface="+mn-ea"/>
                <a:cs typeface="바탕체"/>
              </a:rPr>
              <a:t>$ docker run –d –p 80:80 ubuntu:20.04</a:t>
            </a:r>
            <a:endParaRPr sz="1135" b="0" dirty="0">
              <a:solidFill>
                <a:schemeClr val="bg1"/>
              </a:solidFill>
              <a:latin typeface="바탕체"/>
              <a:ea typeface="+mn-ea"/>
              <a:cs typeface="바탕체"/>
            </a:endParaRPr>
          </a:p>
        </p:txBody>
      </p:sp>
      <p:pic>
        <p:nvPicPr>
          <p:cNvPr id="7" name="그림 10">
            <a:extLst>
              <a:ext uri="{FF2B5EF4-FFF2-40B4-BE49-F238E27FC236}">
                <a16:creationId xmlns:a16="http://schemas.microsoft.com/office/drawing/2014/main" id="{A35616CD-3737-F94A-9E45-1D4FD15D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88" y="3163971"/>
            <a:ext cx="5956698" cy="298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3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D11720A-207F-3942-84FB-60D97AF5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Docker </a:t>
            </a:r>
            <a:r>
              <a:rPr lang="ko-KR" altLang="en-US" sz="1600" dirty="0"/>
              <a:t>시작하기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docker </a:t>
            </a:r>
            <a:r>
              <a:rPr lang="ko-KR" altLang="en-US" sz="1200" dirty="0"/>
              <a:t>명령어</a:t>
            </a:r>
            <a:endParaRPr lang="en-US" altLang="ko-KR" sz="1200" dirty="0"/>
          </a:p>
          <a:p>
            <a:pPr lvl="1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8C8746-661C-B646-980B-5C713BE5CE12}"/>
              </a:ext>
            </a:extLst>
          </p:cNvPr>
          <p:cNvSpPr/>
          <p:nvPr/>
        </p:nvSpPr>
        <p:spPr>
          <a:xfrm>
            <a:off x="359278" y="5926106"/>
            <a:ext cx="47678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dirty="0"/>
              <a:t>https://docs.docker.com/get-started/overview/</a:t>
            </a:r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A12030FF-9CE4-0C4B-86E9-9465FFF1F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755057"/>
              </p:ext>
            </p:extLst>
          </p:nvPr>
        </p:nvGraphicFramePr>
        <p:xfrm>
          <a:off x="541750" y="1722357"/>
          <a:ext cx="8247826" cy="37136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80735">
                  <a:extLst>
                    <a:ext uri="{9D8B030D-6E8A-4147-A177-3AD203B41FA5}">
                      <a16:colId xmlns:a16="http://schemas.microsoft.com/office/drawing/2014/main" val="3476554698"/>
                    </a:ext>
                  </a:extLst>
                </a:gridCol>
                <a:gridCol w="5867091">
                  <a:extLst>
                    <a:ext uri="{9D8B030D-6E8A-4147-A177-3AD203B41FA5}">
                      <a16:colId xmlns:a16="http://schemas.microsoft.com/office/drawing/2014/main" val="145793085"/>
                    </a:ext>
                  </a:extLst>
                </a:gridCol>
              </a:tblGrid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1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명령어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022991731"/>
                  </a:ext>
                </a:extLst>
              </a:tr>
              <a:tr h="72559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ps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1353476985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중지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stop [OPTIONS] CONTAINER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265685321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컨테이너 제거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rm [OPTIONS] CONTAINER  [CONTAINER...]</a:t>
                      </a: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2021590662"/>
                  </a:ext>
                </a:extLst>
              </a:tr>
              <a:tr h="95280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목록 확인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 COMMAND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or</a:t>
                      </a:r>
                      <a:b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</a:b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images [OPTIONS]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47831580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다운로드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pull [OPTIONS] NAME[:TAG|@DIGEST]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480051705"/>
                  </a:ext>
                </a:extLst>
              </a:tr>
              <a:tr h="407041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이미지 삭제</a:t>
                      </a:r>
                      <a:endParaRPr 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docker </a:t>
                      </a:r>
                      <a:r>
                        <a:rPr lang="en-US" altLang="ko-KR" sz="1400" b="0" dirty="0" err="1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rmi</a:t>
                      </a:r>
                      <a:r>
                        <a:rPr lang="en-US" altLang="ko-KR" sz="1400" b="0" dirty="0"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[OPTIONS] IMAGE[IMAGE...]</a:t>
                      </a:r>
                      <a:endParaRPr lang="ko-KR" altLang="en-US" sz="1400" b="0" dirty="0"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216000" marR="69146" marT="31913" marB="31913" anchor="ctr"/>
                </a:tc>
                <a:extLst>
                  <a:ext uri="{0D108BD9-81ED-4DB2-BD59-A6C34878D82A}">
                    <a16:rowId xmlns:a16="http://schemas.microsoft.com/office/drawing/2014/main" val="546601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77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553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latinLnBrk="1"/>
            <a:r>
              <a:rPr lang="en-US" altLang="ko-KR" dirty="0"/>
              <a:t>3) Docker </a:t>
            </a:r>
            <a:r>
              <a:rPr lang="ko-KR" altLang="en-US" dirty="0"/>
              <a:t>활용</a:t>
            </a:r>
          </a:p>
          <a:p>
            <a:pPr latinLnBrk="1"/>
            <a:r>
              <a:rPr lang="ko-KR" altLang="en-US" dirty="0"/>
              <a:t>① </a:t>
            </a:r>
            <a:r>
              <a:rPr lang="en-US" altLang="ko-KR" dirty="0"/>
              <a:t>Docker </a:t>
            </a:r>
            <a:r>
              <a:rPr lang="ko-KR" altLang="en-US" dirty="0"/>
              <a:t>설치</a:t>
            </a:r>
          </a:p>
          <a:p>
            <a:pPr latinLnBrk="1"/>
            <a:r>
              <a:rPr lang="ko-KR" altLang="en-US" dirty="0"/>
              <a:t>② </a:t>
            </a:r>
            <a:r>
              <a:rPr lang="en-US" altLang="ko-KR" dirty="0"/>
              <a:t>Docker </a:t>
            </a:r>
            <a:r>
              <a:rPr lang="ko-KR" altLang="en-US" dirty="0"/>
              <a:t>이용하여 </a:t>
            </a:r>
            <a:r>
              <a:rPr lang="en-US" altLang="ko-KR" dirty="0"/>
              <a:t>ubuntu </a:t>
            </a:r>
            <a:r>
              <a:rPr lang="ko-KR" altLang="en-US" dirty="0"/>
              <a:t>이미지 시작</a:t>
            </a:r>
          </a:p>
          <a:p>
            <a:pPr latinLnBrk="1"/>
            <a:r>
              <a:rPr lang="ko-KR" altLang="en-US" dirty="0"/>
              <a:t>③ </a:t>
            </a:r>
            <a:r>
              <a:rPr lang="en-US" altLang="ko-KR" dirty="0"/>
              <a:t>Docker </a:t>
            </a:r>
            <a:r>
              <a:rPr lang="ko-KR" altLang="en-US" dirty="0"/>
              <a:t>명령어 이용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0651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553632" y="1077059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latinLnBrk="1">
              <a:buAutoNum type="arabicParenR"/>
            </a:pPr>
            <a:r>
              <a:rPr lang="ko-KR" altLang="en-US" dirty="0"/>
              <a:t>금일 다룬 명령어를 </a:t>
            </a:r>
            <a:r>
              <a:rPr lang="en-US" altLang="ko-KR" dirty="0"/>
              <a:t>man</a:t>
            </a:r>
            <a:r>
              <a:rPr lang="ko-KR" altLang="en-US" dirty="0"/>
              <a:t>으로 찾아보고 각종 옵션에 대하여 조사 후 실습</a:t>
            </a:r>
            <a:endParaRPr lang="en-US" altLang="ko-KR" dirty="0"/>
          </a:p>
          <a:p>
            <a:pPr marL="342900" indent="-342900" latinLnBrk="1">
              <a:buAutoNum type="arabicParenR"/>
            </a:pPr>
            <a:r>
              <a:rPr lang="ko-KR" altLang="en-US"/>
              <a:t>다음 장 실습 먼저 해보기</a:t>
            </a:r>
            <a:endParaRPr lang="ko-KR" altLang="en-US" dirty="0"/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 </a:t>
            </a:r>
            <a:r>
              <a:rPr lang="en-US" altLang="ko-KR" sz="1800" dirty="0"/>
              <a:t>(4 – Jump Up) </a:t>
            </a:r>
            <a:r>
              <a:rPr lang="ko-KR" altLang="en-US" sz="1800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354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1078930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01839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400" dirty="0"/>
              <a:t>VM</a:t>
            </a:r>
            <a:r>
              <a:rPr lang="ko-KR" altLang="en-US" sz="1400" dirty="0"/>
              <a:t>을</a:t>
            </a:r>
            <a:r>
              <a:rPr lang="en-US" altLang="ko-KR" sz="1400" dirty="0"/>
              <a:t> </a:t>
            </a:r>
            <a:r>
              <a:rPr lang="ko-KR" altLang="en-US" sz="1400" dirty="0"/>
              <a:t>복제하여 새로운 서버를 구성하는 과정을 설명하시오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400" dirty="0"/>
              <a:t>WAS/GCP </a:t>
            </a:r>
            <a:r>
              <a:rPr lang="ko-KR" altLang="en-US" sz="1400" dirty="0"/>
              <a:t>환경에서 새로운 서버를 </a:t>
            </a:r>
            <a:r>
              <a:rPr lang="en-US" altLang="ko-KR" sz="1400" dirty="0"/>
              <a:t>(</a:t>
            </a:r>
            <a:r>
              <a:rPr lang="ko-KR" altLang="en-US" sz="1400" dirty="0"/>
              <a:t>인터넷</a:t>
            </a:r>
            <a:r>
              <a:rPr lang="en-US" altLang="ko-KR" sz="1400" dirty="0"/>
              <a:t> </a:t>
            </a:r>
            <a:r>
              <a:rPr lang="ko-KR" altLang="en-US" sz="1400" dirty="0"/>
              <a:t>공인</a:t>
            </a:r>
            <a:r>
              <a:rPr lang="en-US" altLang="ko-KR" sz="1400" dirty="0"/>
              <a:t>IP</a:t>
            </a:r>
            <a:r>
              <a:rPr lang="ko-KR" altLang="en-US" sz="1400" dirty="0"/>
              <a:t>까지</a:t>
            </a:r>
            <a:r>
              <a:rPr lang="en-US" altLang="ko-KR" sz="1400" dirty="0"/>
              <a:t>) </a:t>
            </a:r>
            <a:r>
              <a:rPr lang="ko-KR" altLang="en-US" sz="1400" dirty="0"/>
              <a:t>구성하고 복제하여 새로운 서버를 구성하는 과정을 설명하시오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1400" dirty="0"/>
              <a:t>Docker </a:t>
            </a:r>
            <a:r>
              <a:rPr lang="ko-KR" altLang="en-US" sz="1400" dirty="0"/>
              <a:t>환경에서 </a:t>
            </a:r>
            <a:r>
              <a:rPr lang="ko-KR" altLang="en-US" sz="1400" dirty="0" err="1"/>
              <a:t>웹서버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Apache,tomcat</a:t>
            </a:r>
            <a:r>
              <a:rPr lang="en-US" altLang="ko-KR" sz="1400" dirty="0"/>
              <a:t>)</a:t>
            </a:r>
            <a:r>
              <a:rPr lang="ko-KR" altLang="en-US" sz="1400" dirty="0"/>
              <a:t>를 설치한 컨테이너를 구성하고</a:t>
            </a:r>
            <a:r>
              <a:rPr lang="en-US" altLang="ko-KR" sz="1400" dirty="0"/>
              <a:t>, </a:t>
            </a:r>
            <a:r>
              <a:rPr lang="ko-KR" altLang="en-US" sz="1400" dirty="0"/>
              <a:t>복제하여 새로운 컨테이너를 구성하는 과정을 설명하시오</a:t>
            </a:r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323174" y="908662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3094" y="1283413"/>
            <a:ext cx="8018391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1400" dirty="0"/>
              <a:t>리눅스 서버를 모니터링 하는 방법을 배워본다</a:t>
            </a:r>
            <a:endParaRPr lang="en-US" altLang="ko-KR" sz="1400" dirty="0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1400" dirty="0"/>
              <a:t>최종 프로젝트를 수행한다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학습전</a:t>
            </a:r>
            <a:r>
              <a:rPr lang="ko-KR" altLang="en-US" sz="1600" dirty="0"/>
              <a:t>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VirtualBox</a:t>
            </a:r>
            <a:r>
              <a:rPr lang="en-US" altLang="ko-KR" sz="1200" dirty="0"/>
              <a:t> </a:t>
            </a:r>
            <a:r>
              <a:rPr lang="ko-KR" altLang="en-US" sz="1200" dirty="0" err="1"/>
              <a:t>복제등을</a:t>
            </a:r>
            <a:r>
              <a:rPr lang="ko-KR" altLang="en-US" sz="1200" dirty="0"/>
              <a:t> 찾아보고 학습해 봅니다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AWS,GCP</a:t>
            </a:r>
            <a:r>
              <a:rPr lang="ko-KR" altLang="en-US" sz="1200" dirty="0"/>
              <a:t>에 대하여 알아보고 설정방법을 미리 학습해 봅니다</a:t>
            </a:r>
            <a:r>
              <a:rPr lang="en-US" altLang="ko-KR" sz="1200" dirty="0"/>
              <a:t>.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524777" y="3557373"/>
            <a:ext cx="8073938" cy="2826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용어 </a:t>
            </a:r>
            <a:r>
              <a:rPr lang="en-US" altLang="ko-KR" sz="1600" dirty="0"/>
              <a:t>( </a:t>
            </a:r>
            <a:r>
              <a:rPr lang="ko-KR" altLang="en-US" sz="1600" dirty="0"/>
              <a:t>강의 정리 시 필기</a:t>
            </a:r>
            <a:r>
              <a:rPr lang="en-US" altLang="ko-KR" sz="1600" dirty="0"/>
              <a:t> </a:t>
            </a:r>
            <a:r>
              <a:rPr lang="ko-KR" altLang="en-US" sz="1600" dirty="0"/>
              <a:t>할 것</a:t>
            </a:r>
            <a:r>
              <a:rPr lang="en-US" altLang="ko-KR" sz="160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Virtual Box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600" dirty="0"/>
              <a:t>AWS,GCP </a:t>
            </a:r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(1)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Virtual Box</a:t>
            </a:r>
            <a:r>
              <a:rPr lang="ko-KR" altLang="en-US" sz="1200" dirty="0"/>
              <a:t>에서 여러 개의 서버를 구성 </a:t>
            </a:r>
            <a:r>
              <a:rPr lang="ko-KR" altLang="en-US" sz="1200" dirty="0" err="1"/>
              <a:t>할수</a:t>
            </a:r>
            <a:r>
              <a:rPr lang="ko-KR" altLang="en-US" sz="1200" dirty="0"/>
              <a:t> 있다</a:t>
            </a:r>
            <a:r>
              <a:rPr lang="en-US" altLang="ko-KR" sz="1200" dirty="0"/>
              <a:t>, </a:t>
            </a:r>
            <a:r>
              <a:rPr lang="ko-KR" altLang="en-US" sz="1200" dirty="0"/>
              <a:t>현 그림은  </a:t>
            </a:r>
            <a:r>
              <a:rPr lang="en-US" altLang="ko-KR" sz="1200" dirty="0"/>
              <a:t>VM001</a:t>
            </a:r>
            <a:r>
              <a:rPr lang="ko-KR" altLang="en-US" sz="1200" dirty="0"/>
              <a:t>의 이미지로 </a:t>
            </a:r>
            <a:r>
              <a:rPr lang="en-US" altLang="ko-KR" sz="1200" dirty="0"/>
              <a:t>VM002,VM003</a:t>
            </a:r>
            <a:r>
              <a:rPr lang="ko-KR" altLang="en-US" sz="1200" dirty="0"/>
              <a:t>을 복제하여 별도의 서버로 구성한 것이다</a:t>
            </a:r>
            <a:r>
              <a:rPr lang="en-US" altLang="ko-KR" sz="12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31" y="1708982"/>
            <a:ext cx="5586536" cy="456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3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(2)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VM003</a:t>
            </a:r>
            <a:r>
              <a:rPr lang="ko-KR" altLang="en-US" sz="1200" dirty="0"/>
              <a:t>을 복제하여 </a:t>
            </a:r>
            <a:r>
              <a:rPr lang="en-US" altLang="ko-KR" sz="1200" dirty="0"/>
              <a:t>VM004</a:t>
            </a:r>
            <a:r>
              <a:rPr lang="ko-KR" altLang="en-US" sz="1200" dirty="0"/>
              <a:t>를 만들기 위하여 </a:t>
            </a:r>
            <a:r>
              <a:rPr lang="en-US" altLang="ko-KR" sz="1200" dirty="0"/>
              <a:t>VM003</a:t>
            </a:r>
            <a:r>
              <a:rPr lang="ko-KR" altLang="en-US" sz="1200" dirty="0"/>
              <a:t>이 전원이 </a:t>
            </a:r>
            <a:r>
              <a:rPr lang="ko-KR" altLang="en-US" sz="1200" dirty="0" err="1"/>
              <a:t>꺼있는</a:t>
            </a:r>
            <a:r>
              <a:rPr lang="ko-KR" altLang="en-US" sz="1200" dirty="0"/>
              <a:t> 상태에서 메뉴에서 </a:t>
            </a:r>
            <a:r>
              <a:rPr lang="en-US" altLang="ko-KR" sz="1200" dirty="0"/>
              <a:t>-&gt; </a:t>
            </a:r>
            <a:r>
              <a:rPr lang="ko-KR" altLang="en-US" sz="1200" dirty="0"/>
              <a:t>머신 </a:t>
            </a:r>
            <a:r>
              <a:rPr lang="en-US" altLang="ko-KR" sz="1200" dirty="0"/>
              <a:t>-&gt; </a:t>
            </a:r>
            <a:r>
              <a:rPr lang="ko-KR" altLang="en-US" sz="1200" dirty="0"/>
              <a:t>복제를 선택한다</a:t>
            </a: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46" y="1683756"/>
            <a:ext cx="5469173" cy="444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435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(3)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VM004</a:t>
            </a:r>
            <a:r>
              <a:rPr lang="ko-KR" altLang="en-US" sz="1200" dirty="0"/>
              <a:t>로 </a:t>
            </a:r>
            <a:r>
              <a:rPr lang="ko-KR" altLang="en-US" sz="1200" dirty="0" err="1"/>
              <a:t>이름바꾸기</a:t>
            </a:r>
            <a:r>
              <a:rPr lang="en-US" altLang="ko-KR" sz="1200" dirty="0"/>
              <a:t>, </a:t>
            </a:r>
            <a:r>
              <a:rPr lang="ko-KR" altLang="en-US" sz="1200" dirty="0"/>
              <a:t>적절한  </a:t>
            </a:r>
            <a:r>
              <a:rPr lang="en-US" altLang="ko-KR" sz="1200" dirty="0"/>
              <a:t>VM</a:t>
            </a:r>
            <a:r>
              <a:rPr lang="ko-KR" altLang="en-US" sz="1200" dirty="0"/>
              <a:t>파일의 경로 </a:t>
            </a:r>
            <a:r>
              <a:rPr lang="ko-KR" altLang="en-US" sz="1200" dirty="0" err="1"/>
              <a:t>적어주기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무엇보다 중요한 것은 기존 복제하는 이미지와는 </a:t>
            </a:r>
            <a:r>
              <a:rPr lang="en-US" altLang="ko-KR" sz="1200" dirty="0"/>
              <a:t>MAC(</a:t>
            </a:r>
            <a:r>
              <a:rPr lang="ko-KR" altLang="en-US" sz="1200" dirty="0" err="1"/>
              <a:t>랜카드의</a:t>
            </a:r>
            <a:r>
              <a:rPr lang="ko-KR" altLang="en-US" sz="1200" dirty="0"/>
              <a:t> 고유번호</a:t>
            </a:r>
            <a:r>
              <a:rPr lang="en-US" altLang="ko-KR" sz="1200" dirty="0"/>
              <a:t>)</a:t>
            </a:r>
            <a:r>
              <a:rPr lang="ko-KR" altLang="en-US" sz="1200" dirty="0"/>
              <a:t>주소를 다르게</a:t>
            </a:r>
            <a:r>
              <a:rPr lang="en-US" altLang="ko-KR" sz="1200" dirty="0"/>
              <a:t> </a:t>
            </a:r>
            <a:r>
              <a:rPr lang="ko-KR" altLang="en-US" sz="1200" dirty="0"/>
              <a:t>해야 </a:t>
            </a:r>
            <a:r>
              <a:rPr lang="ko-KR" altLang="en-US" sz="1200" dirty="0" err="1"/>
              <a:t>될것이다</a:t>
            </a: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878655"/>
            <a:ext cx="3441578" cy="28136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514" y="2352112"/>
            <a:ext cx="3524295" cy="29072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01" y="3689130"/>
            <a:ext cx="3266312" cy="2663813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 bwMode="auto">
          <a:xfrm rot="1765302">
            <a:off x="2967555" y="2137806"/>
            <a:ext cx="641137" cy="599634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 bwMode="auto">
          <a:xfrm rot="1765302">
            <a:off x="6411240" y="3628310"/>
            <a:ext cx="641137" cy="599634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9" name="사각형 설명선 8"/>
          <p:cNvSpPr/>
          <p:nvPr/>
        </p:nvSpPr>
        <p:spPr bwMode="auto">
          <a:xfrm>
            <a:off x="541512" y="5202621"/>
            <a:ext cx="2028417" cy="617734"/>
          </a:xfrm>
          <a:prstGeom prst="wedgeRectCallout">
            <a:avLst>
              <a:gd name="adj1" fmla="val 14711"/>
              <a:gd name="adj2" fmla="val -318220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VM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004 (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구별할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이름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설정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적절한 </a:t>
            </a:r>
            <a:r>
              <a:rPr lang="ko-KR" altLang="en-US" sz="1000" b="0" dirty="0" err="1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파일위치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별도의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MAC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주소를 갖도록 하기</a:t>
            </a:r>
          </a:p>
        </p:txBody>
      </p:sp>
      <p:sp>
        <p:nvSpPr>
          <p:cNvPr id="13" name="사각형 설명선 12"/>
          <p:cNvSpPr/>
          <p:nvPr/>
        </p:nvSpPr>
        <p:spPr bwMode="auto">
          <a:xfrm>
            <a:off x="3288123" y="5590278"/>
            <a:ext cx="2070095" cy="433068"/>
          </a:xfrm>
          <a:prstGeom prst="wedgeRectCallout">
            <a:avLst>
              <a:gd name="adj1" fmla="val -1100"/>
              <a:gd name="adj2" fmla="val -314915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완전한 복제를 선택해야 새로운 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이미지 파일을 별도로 만든다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4" name="사각형 설명선 13"/>
          <p:cNvSpPr/>
          <p:nvPr/>
        </p:nvSpPr>
        <p:spPr bwMode="auto">
          <a:xfrm>
            <a:off x="7336062" y="2783746"/>
            <a:ext cx="903109" cy="248402"/>
          </a:xfrm>
          <a:prstGeom prst="wedgeRectCallout">
            <a:avLst>
              <a:gd name="adj1" fmla="val 48478"/>
              <a:gd name="adj2" fmla="val 725956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ko-KR" altLang="en-US" sz="10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진행후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완료</a:t>
            </a:r>
          </a:p>
        </p:txBody>
      </p:sp>
    </p:spTree>
    <p:extLst>
      <p:ext uri="{BB962C8B-B14F-4D97-AF65-F5344CB8AC3E}">
        <p14:creationId xmlns:p14="http://schemas.microsoft.com/office/powerpoint/2010/main" val="361641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(4)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처음 복제된 서버에 가서 </a:t>
            </a:r>
            <a:r>
              <a:rPr lang="ko-KR" altLang="en-US" sz="1200" dirty="0" err="1"/>
              <a:t>호스트네임</a:t>
            </a:r>
            <a:r>
              <a:rPr lang="en-US" altLang="ko-KR" sz="1200" dirty="0"/>
              <a:t>(PC</a:t>
            </a:r>
            <a:r>
              <a:rPr lang="ko-KR" altLang="en-US" sz="1200" dirty="0"/>
              <a:t>로 치면 </a:t>
            </a:r>
            <a:r>
              <a:rPr lang="ko-KR" altLang="en-US" sz="1200" dirty="0" err="1"/>
              <a:t>컴퓨터이름</a:t>
            </a:r>
            <a:r>
              <a:rPr lang="en-US" altLang="ko-KR" sz="1200" dirty="0"/>
              <a:t>)</a:t>
            </a:r>
            <a:r>
              <a:rPr lang="ko-KR" altLang="en-US" sz="1200" dirty="0"/>
              <a:t>을 바꾼다</a:t>
            </a:r>
            <a:r>
              <a:rPr lang="en-US" altLang="ko-KR" sz="1200" dirty="0"/>
              <a:t>(</a:t>
            </a:r>
            <a:r>
              <a:rPr lang="ko-KR" altLang="en-US" sz="1200" dirty="0"/>
              <a:t>복제된</a:t>
            </a:r>
            <a:r>
              <a:rPr lang="en-US" altLang="ko-KR" sz="1200" dirty="0"/>
              <a:t> </a:t>
            </a:r>
            <a:r>
              <a:rPr lang="ko-KR" altLang="en-US" sz="1200" dirty="0"/>
              <a:t>이미지이기 때문에 호스트네임이 같을 것이다</a:t>
            </a:r>
            <a:r>
              <a:rPr lang="en-US" altLang="ko-KR" sz="1200" dirty="0"/>
              <a:t>)</a:t>
            </a:r>
          </a:p>
          <a:p>
            <a:pPr marL="0" lvl="0" indent="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- </a:t>
            </a:r>
            <a:r>
              <a:rPr kumimoji="0" lang="ko-KR" altLang="ko-KR" sz="1200" b="0" dirty="0" err="1">
                <a:solidFill>
                  <a:srgbClr val="444444"/>
                </a:solidFill>
                <a:latin typeface="Consolas" panose="020B0609020204030204" pitchFamily="49" charset="0"/>
              </a:rPr>
              <a:t>hostnamectl</a:t>
            </a:r>
            <a:r>
              <a:rPr kumimoji="0" lang="ko-KR" altLang="ko-KR" sz="1200" b="0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kumimoji="0" lang="ko-KR" altLang="ko-KR" sz="1200" b="0" dirty="0" err="1">
                <a:solidFill>
                  <a:srgbClr val="444444"/>
                </a:solidFill>
                <a:latin typeface="Consolas" panose="020B0609020204030204" pitchFamily="49" charset="0"/>
              </a:rPr>
              <a:t>set-hostname</a:t>
            </a:r>
            <a:r>
              <a:rPr kumimoji="0" lang="ko-KR" altLang="ko-KR" sz="1200" b="0" dirty="0">
                <a:solidFill>
                  <a:srgbClr val="444444"/>
                </a:solidFill>
                <a:latin typeface="Consolas" panose="020B0609020204030204" pitchFamily="49" charset="0"/>
              </a:rPr>
              <a:t> </a:t>
            </a:r>
            <a:r>
              <a:rPr kumimoji="0" lang="ko-KR" altLang="ko-KR" sz="1200" b="0" dirty="0" err="1">
                <a:solidFill>
                  <a:srgbClr val="444444"/>
                </a:solidFill>
                <a:latin typeface="Consolas" panose="020B0609020204030204" pitchFamily="49" charset="0"/>
              </a:rPr>
              <a:t>abc</a:t>
            </a:r>
            <a:r>
              <a:rPr kumimoji="0" lang="ko-KR" altLang="ko-KR" sz="600" b="0" dirty="0"/>
              <a:t> </a:t>
            </a:r>
            <a:endParaRPr kumimoji="0" lang="ko-KR" altLang="ko-KR" sz="3200" b="0" dirty="0">
              <a:latin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368" y="2002795"/>
            <a:ext cx="6307564" cy="44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33166" y="593340"/>
            <a:ext cx="8073938" cy="2570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Vm</a:t>
            </a:r>
            <a:r>
              <a:rPr lang="ko-KR" altLang="en-US" sz="1600" dirty="0"/>
              <a:t>복제</a:t>
            </a:r>
            <a:r>
              <a:rPr lang="en-US" altLang="ko-KR" sz="1600" dirty="0"/>
              <a:t>(5)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서버가 </a:t>
            </a:r>
            <a:r>
              <a:rPr lang="en-US" altLang="ko-KR" sz="1200" dirty="0"/>
              <a:t>DHCP</a:t>
            </a:r>
            <a:r>
              <a:rPr lang="ko-KR" altLang="en-US" sz="1200" dirty="0"/>
              <a:t>로 설정된 이미지를 복제했다면 그대로 </a:t>
            </a:r>
            <a:r>
              <a:rPr lang="en-US" altLang="ko-KR" sz="1200" dirty="0"/>
              <a:t>DHCP</a:t>
            </a:r>
            <a:r>
              <a:rPr lang="ko-KR" altLang="en-US" sz="1200" dirty="0"/>
              <a:t>로 설정되지만</a:t>
            </a:r>
            <a:r>
              <a:rPr lang="en-US" altLang="ko-KR" sz="1200" dirty="0"/>
              <a:t>, </a:t>
            </a:r>
            <a:r>
              <a:rPr lang="ko-KR" altLang="en-US" sz="1200" dirty="0"/>
              <a:t>고정</a:t>
            </a:r>
            <a:r>
              <a:rPr lang="en-US" altLang="ko-KR" sz="1200" dirty="0"/>
              <a:t>IP</a:t>
            </a:r>
            <a:r>
              <a:rPr lang="ko-KR" altLang="en-US" sz="1200" dirty="0"/>
              <a:t>였다면 고정</a:t>
            </a:r>
            <a:r>
              <a:rPr lang="en-US" altLang="ko-KR" sz="1200" dirty="0"/>
              <a:t>IP</a:t>
            </a:r>
            <a:r>
              <a:rPr lang="ko-KR" altLang="en-US" sz="1200" dirty="0"/>
              <a:t>를 바꿔준다</a:t>
            </a:r>
            <a:endParaRPr lang="en-US" altLang="ko-KR" sz="120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netplan</a:t>
            </a:r>
            <a:r>
              <a:rPr lang="en-US" altLang="ko-KR" sz="1200" dirty="0"/>
              <a:t>/00-installer-config.yaml (</a:t>
            </a:r>
            <a:r>
              <a:rPr lang="ko-KR" altLang="en-US" sz="1200" dirty="0"/>
              <a:t>우분투</a:t>
            </a:r>
            <a:r>
              <a:rPr lang="en-US" altLang="ko-KR" sz="1200" dirty="0"/>
              <a:t> 20) , /</a:t>
            </a:r>
            <a:r>
              <a:rPr lang="en-US" altLang="ko-KR" sz="1200" dirty="0" err="1"/>
              <a:t>etc</a:t>
            </a:r>
            <a:r>
              <a:rPr lang="en-US" altLang="ko-KR" sz="1200" dirty="0"/>
              <a:t>/</a:t>
            </a:r>
            <a:r>
              <a:rPr lang="en-US" altLang="ko-KR" sz="1200" dirty="0" err="1"/>
              <a:t>netplan</a:t>
            </a:r>
            <a:r>
              <a:rPr lang="en-US" altLang="ko-KR" sz="1200" dirty="0"/>
              <a:t>/50-installer-config.yaml (</a:t>
            </a:r>
            <a:r>
              <a:rPr lang="ko-KR" altLang="en-US" sz="1200" dirty="0"/>
              <a:t>우분투</a:t>
            </a:r>
            <a:r>
              <a:rPr lang="en-US" altLang="ko-KR" sz="1200" dirty="0"/>
              <a:t> 18) </a:t>
            </a:r>
            <a:r>
              <a:rPr lang="ko-KR" altLang="en-US" sz="1200" dirty="0"/>
              <a:t>파일에</a:t>
            </a:r>
            <a:r>
              <a:rPr lang="en-US" altLang="ko-KR" sz="1200" dirty="0"/>
              <a:t> IP</a:t>
            </a:r>
            <a:r>
              <a:rPr lang="ko-KR" altLang="en-US" sz="1200" dirty="0"/>
              <a:t>정보를 써줘야 한다</a:t>
            </a:r>
            <a:endParaRPr lang="en-US" altLang="ko-KR" sz="120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200" dirty="0"/>
              <a:t>   - </a:t>
            </a:r>
            <a:r>
              <a:rPr lang="ko-KR" altLang="en-US" sz="1200" dirty="0"/>
              <a:t>처음에는 </a:t>
            </a:r>
            <a:r>
              <a:rPr lang="en-US" altLang="ko-KR" sz="1200" dirty="0"/>
              <a:t>DHCP</a:t>
            </a:r>
            <a:r>
              <a:rPr lang="ko-KR" altLang="en-US" sz="1200" dirty="0"/>
              <a:t>로 되어 있고</a:t>
            </a:r>
            <a:r>
              <a:rPr lang="en-US" altLang="ko-KR" sz="1200" dirty="0"/>
              <a:t>, </a:t>
            </a:r>
            <a:r>
              <a:rPr lang="ko-KR" altLang="en-US" sz="1200" dirty="0"/>
              <a:t>필요에 따라 이곳에  </a:t>
            </a:r>
            <a:r>
              <a:rPr lang="en-US" altLang="ko-KR" sz="1200" dirty="0"/>
              <a:t>IP</a:t>
            </a:r>
            <a:r>
              <a:rPr lang="ko-KR" altLang="en-US" sz="1200" dirty="0"/>
              <a:t>를 변경하여 고정하여야 한다</a:t>
            </a:r>
            <a:r>
              <a:rPr lang="en-US" altLang="ko-KR" sz="1200" dirty="0"/>
              <a:t> (</a:t>
            </a:r>
            <a:r>
              <a:rPr lang="ko-KR" altLang="en-US" sz="1200" dirty="0"/>
              <a:t>수정 후 편하게 재부팅</a:t>
            </a:r>
            <a:r>
              <a:rPr lang="en-US" altLang="ko-KR" sz="1200" dirty="0"/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3" y="2422727"/>
            <a:ext cx="3384060" cy="7115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824" y="2406060"/>
            <a:ext cx="5922002" cy="4056178"/>
          </a:xfrm>
          <a:prstGeom prst="rect">
            <a:avLst/>
          </a:prstGeom>
        </p:spPr>
      </p:pic>
      <p:sp>
        <p:nvSpPr>
          <p:cNvPr id="9" name="사각형 설명선 8"/>
          <p:cNvSpPr/>
          <p:nvPr/>
        </p:nvSpPr>
        <p:spPr bwMode="auto">
          <a:xfrm>
            <a:off x="366945" y="3614698"/>
            <a:ext cx="2248029" cy="248402"/>
          </a:xfrm>
          <a:prstGeom prst="wedgeRectCallout">
            <a:avLst>
              <a:gd name="adj1" fmla="val 101010"/>
              <a:gd name="adj2" fmla="val -221348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#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으로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코멘트 한 부분은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DHCP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설정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0" name="사각형 설명선 9"/>
          <p:cNvSpPr/>
          <p:nvPr/>
        </p:nvSpPr>
        <p:spPr bwMode="auto">
          <a:xfrm>
            <a:off x="519345" y="5072196"/>
            <a:ext cx="1236534" cy="248402"/>
          </a:xfrm>
          <a:prstGeom prst="wedgeRectCallout">
            <a:avLst>
              <a:gd name="adj1" fmla="val 101010"/>
              <a:gd name="adj2" fmla="val -221348"/>
            </a:avLst>
          </a:prstGeom>
          <a:solidFill>
            <a:srgbClr val="FFFF66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고정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IP, DNS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설정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491832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45696</TotalTime>
  <Words>1810</Words>
  <Application>Microsoft Macintosh PowerPoint</Application>
  <PresentationFormat>A4 Paper (210x297 mm)</PresentationFormat>
  <Paragraphs>298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바탕체</vt:lpstr>
      <vt:lpstr>돋움</vt:lpstr>
      <vt:lpstr>굴림</vt:lpstr>
      <vt:lpstr>맑은 고딕</vt:lpstr>
      <vt:lpstr>가는각진제목체</vt:lpstr>
      <vt:lpstr>나눔바른고딕</vt:lpstr>
      <vt:lpstr>Arial</vt:lpstr>
      <vt:lpstr>Consolas</vt:lpstr>
      <vt:lpstr>Wingdings</vt:lpstr>
      <vt:lpstr>1_Default Design</vt:lpstr>
      <vt:lpstr>기본 디자인</vt:lpstr>
      <vt:lpstr>3_Default Design</vt:lpstr>
      <vt:lpstr>9. 클라우드 시스템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조원균</dc:creator>
  <cp:lastModifiedBy>박종원</cp:lastModifiedBy>
  <cp:revision>2847</cp:revision>
  <cp:lastPrinted>2015-10-28T04:44:44Z</cp:lastPrinted>
  <dcterms:created xsi:type="dcterms:W3CDTF">2003-10-22T07:02:37Z</dcterms:created>
  <dcterms:modified xsi:type="dcterms:W3CDTF">2021-03-01T09:03:02Z</dcterms:modified>
</cp:coreProperties>
</file>